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61" r:id="rId4"/>
    <p:sldId id="269" r:id="rId5"/>
    <p:sldId id="258" r:id="rId6"/>
    <p:sldId id="259" r:id="rId7"/>
    <p:sldId id="260" r:id="rId8"/>
    <p:sldId id="265" r:id="rId9"/>
    <p:sldId id="268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D0B-23AF-4CC0-8EBC-DEA9ED1A2455}" type="datetimeFigureOut">
              <a:rPr lang="hu-HU" smtClean="0"/>
              <a:t>2021.09.06.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8E6-AA15-4312-8310-8C9984B706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778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D0B-23AF-4CC0-8EBC-DEA9ED1A2455}" type="datetimeFigureOut">
              <a:rPr lang="hu-HU" smtClean="0"/>
              <a:t>2021.09.06.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8E6-AA15-4312-8310-8C9984B706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251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D0B-23AF-4CC0-8EBC-DEA9ED1A2455}" type="datetimeFigureOut">
              <a:rPr lang="hu-HU" smtClean="0"/>
              <a:t>2021.09.06.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8E6-AA15-4312-8310-8C9984B706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993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D0B-23AF-4CC0-8EBC-DEA9ED1A2455}" type="datetimeFigureOut">
              <a:rPr lang="hu-HU" smtClean="0"/>
              <a:t>2021.09.06.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8E6-AA15-4312-8310-8C9984B706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299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D0B-23AF-4CC0-8EBC-DEA9ED1A2455}" type="datetimeFigureOut">
              <a:rPr lang="hu-HU" smtClean="0"/>
              <a:t>2021.09.06.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8E6-AA15-4312-8310-8C9984B706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816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D0B-23AF-4CC0-8EBC-DEA9ED1A2455}" type="datetimeFigureOut">
              <a:rPr lang="hu-HU" smtClean="0"/>
              <a:t>2021.09.06.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8E6-AA15-4312-8310-8C9984B706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019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D0B-23AF-4CC0-8EBC-DEA9ED1A2455}" type="datetimeFigureOut">
              <a:rPr lang="hu-HU" smtClean="0"/>
              <a:t>2021.09.06.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8E6-AA15-4312-8310-8C9984B706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0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D0B-23AF-4CC0-8EBC-DEA9ED1A2455}" type="datetimeFigureOut">
              <a:rPr lang="hu-HU" smtClean="0"/>
              <a:t>2021.09.06.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8E6-AA15-4312-8310-8C9984B706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11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D0B-23AF-4CC0-8EBC-DEA9ED1A2455}" type="datetimeFigureOut">
              <a:rPr lang="hu-HU" smtClean="0"/>
              <a:t>2021.09.06.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8E6-AA15-4312-8310-8C9984B706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567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D0B-23AF-4CC0-8EBC-DEA9ED1A2455}" type="datetimeFigureOut">
              <a:rPr lang="hu-HU" smtClean="0"/>
              <a:t>2021.09.06.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8E6-AA15-4312-8310-8C9984B706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39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D0B-23AF-4CC0-8EBC-DEA9ED1A2455}" type="datetimeFigureOut">
              <a:rPr lang="hu-HU" smtClean="0"/>
              <a:t>2021.09.06.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8E6-AA15-4312-8310-8C9984B706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567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CD0B-23AF-4CC0-8EBC-DEA9ED1A2455}" type="datetimeFigureOut">
              <a:rPr lang="hu-HU" smtClean="0"/>
              <a:t>2021.09.06.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F8E6-AA15-4312-8310-8C9984B706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977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89745" y="27801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pic>
        <p:nvPicPr>
          <p:cNvPr id="5124" name="Kép 62" descr="Download Free png Hook Images · Pixabay · Download Free Pictures - DLPNG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26" y="2688362"/>
            <a:ext cx="1356590" cy="271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73891" y="-257041"/>
            <a:ext cx="579678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9600" dirty="0" smtClean="0">
                <a:solidFill>
                  <a:prstClr val="black"/>
                </a:solidFill>
              </a:rPr>
              <a:t/>
            </a:r>
            <a:br>
              <a:rPr lang="hu-HU" altLang="hu-HU" sz="9600" dirty="0" smtClean="0">
                <a:solidFill>
                  <a:prstClr val="black"/>
                </a:solidFill>
              </a:rPr>
            </a:br>
            <a:endParaRPr lang="hu-HU" altLang="hu-HU" sz="96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96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Lipped</a:t>
            </a:r>
            <a:r>
              <a:rPr lang="hu-HU" altLang="hu-HU" sz="9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hu-HU" altLang="hu-HU" sz="96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ig</a:t>
            </a:r>
            <a:r>
              <a:rPr lang="hu-HU" altLang="hu-HU" sz="9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altLang="hu-HU" sz="96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9600" dirty="0" smtClean="0">
              <a:solidFill>
                <a:prstClr val="black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959698" y="5744602"/>
            <a:ext cx="3881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tuning</a:t>
            </a:r>
            <a:r>
              <a:rPr lang="hu-HU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hu-HU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lures</a:t>
            </a:r>
            <a:r>
              <a:rPr lang="hu-HU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hu-HU" sz="4000" dirty="0">
              <a:solidFill>
                <a:prstClr val="black"/>
              </a:solidFill>
            </a:endParaRPr>
          </a:p>
        </p:txBody>
      </p:sp>
      <p:pic>
        <p:nvPicPr>
          <p:cNvPr id="2" name="Hang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0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67"/>
    </mc:Choice>
    <mc:Fallback>
      <p:transition spd="slow" advTm="10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Probléma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545565" y="2441275"/>
            <a:ext cx="9808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u-HU" sz="3200" dirty="0" smtClean="0"/>
              <a:t>Nem lehet minden műcsalit minden terepen használni</a:t>
            </a:r>
          </a:p>
          <a:p>
            <a:pPr marL="457200" indent="-457200">
              <a:buFontTx/>
              <a:buChar char="-"/>
            </a:pPr>
            <a:r>
              <a:rPr lang="hu-HU" sz="3200" dirty="0" smtClean="0"/>
              <a:t>A </a:t>
            </a:r>
            <a:r>
              <a:rPr lang="hu-HU" sz="3200" dirty="0" err="1" smtClean="0"/>
              <a:t>műcsalik</a:t>
            </a:r>
            <a:r>
              <a:rPr lang="hu-HU" sz="3200" dirty="0" smtClean="0"/>
              <a:t> drágák</a:t>
            </a:r>
          </a:p>
          <a:p>
            <a:pPr marL="457200" indent="-457200">
              <a:buFontTx/>
              <a:buChar char="-"/>
            </a:pPr>
            <a:r>
              <a:rPr lang="hu-HU" sz="3200" dirty="0" smtClean="0"/>
              <a:t>A halak kiismerik a </a:t>
            </a:r>
            <a:r>
              <a:rPr lang="hu-HU" sz="3200" dirty="0" err="1" smtClean="0"/>
              <a:t>műcsalikat</a:t>
            </a:r>
            <a:endParaRPr lang="hu-HU" sz="3200" dirty="0"/>
          </a:p>
        </p:txBody>
      </p:sp>
      <p:pic>
        <p:nvPicPr>
          <p:cNvPr id="4" name="Hang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5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57"/>
    </mc:Choice>
    <mc:Fallback>
      <p:transition spd="slow" advTm="11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Megoldás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0" t="28805" r="24497" b="23773"/>
          <a:stretch/>
        </p:blipFill>
        <p:spPr>
          <a:xfrm>
            <a:off x="8193148" y="2494727"/>
            <a:ext cx="3574720" cy="229977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4" t="36981" r="17044" b="36855"/>
          <a:stretch/>
        </p:blipFill>
        <p:spPr>
          <a:xfrm>
            <a:off x="7662359" y="5244861"/>
            <a:ext cx="4031190" cy="1293962"/>
          </a:xfrm>
          <a:prstGeom prst="rect">
            <a:avLst/>
          </a:prstGeom>
        </p:spPr>
      </p:pic>
      <p:pic>
        <p:nvPicPr>
          <p:cNvPr id="2050" name="Picture 2" descr="Go For Big Pike Magyarország -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 t="34415" r="22270" b="36453"/>
          <a:stretch/>
        </p:blipFill>
        <p:spPr bwMode="auto">
          <a:xfrm>
            <a:off x="0" y="1863262"/>
            <a:ext cx="3312543" cy="166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Írás - Wobblerkészítés házilag - 6. rész, lapkafészek és terelőlapka  elkészítése - Haldorádó horgász áruház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2" t="20841" r="25264" b="24578"/>
          <a:stretch/>
        </p:blipFill>
        <p:spPr bwMode="auto">
          <a:xfrm>
            <a:off x="4322255" y="2896960"/>
            <a:ext cx="2786333" cy="219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390190" y="1321356"/>
            <a:ext cx="69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j</a:t>
            </a:r>
            <a:r>
              <a:rPr lang="hu-HU" sz="2400" dirty="0" err="1" smtClean="0"/>
              <a:t>ig</a:t>
            </a:r>
            <a:endParaRPr lang="hu-HU" sz="2400" dirty="0"/>
          </a:p>
        </p:txBody>
      </p:sp>
      <p:pic>
        <p:nvPicPr>
          <p:cNvPr id="2058" name="Picture 10" descr="FoxRage Mini Fry Gumihal Jig fejjel 7cm 5g 1/0horog 4db - Pecaparti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40755" r="16519" b="43547"/>
          <a:stretch/>
        </p:blipFill>
        <p:spPr bwMode="auto">
          <a:xfrm>
            <a:off x="147317" y="4794505"/>
            <a:ext cx="3893437" cy="10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2216989" y="5732253"/>
            <a:ext cx="1362973" cy="422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4828678" y="2425238"/>
            <a:ext cx="177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terelőlemez</a:t>
            </a:r>
            <a:endParaRPr lang="hu-HU" sz="24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838200" y="4375673"/>
            <a:ext cx="211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p</a:t>
            </a:r>
            <a:r>
              <a:rPr lang="hu-HU" sz="2400" dirty="0" smtClean="0"/>
              <a:t>lasztik csali</a:t>
            </a:r>
            <a:endParaRPr lang="hu-HU" sz="24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9393282" y="1861875"/>
            <a:ext cx="185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Lipped</a:t>
            </a:r>
            <a:r>
              <a:rPr lang="hu-HU" sz="2400" dirty="0" smtClean="0"/>
              <a:t> </a:t>
            </a:r>
            <a:r>
              <a:rPr lang="hu-HU" sz="2400" dirty="0" err="1" smtClean="0"/>
              <a:t>Jig</a:t>
            </a:r>
            <a:endParaRPr lang="hu-HU" sz="2400" dirty="0"/>
          </a:p>
        </p:txBody>
      </p:sp>
      <p:pic>
        <p:nvPicPr>
          <p:cNvPr id="6" name="Hang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9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83"/>
    </mc:Choice>
    <mc:Fallback>
      <p:transition spd="slow" advTm="16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0" r="32809" b="15241"/>
          <a:stretch/>
        </p:blipFill>
        <p:spPr>
          <a:xfrm rot="16200000">
            <a:off x="1516724" y="-635131"/>
            <a:ext cx="1684147" cy="405297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4466"/>
          <a:stretch/>
        </p:blipFill>
        <p:spPr>
          <a:xfrm rot="5400000">
            <a:off x="8939054" y="-354355"/>
            <a:ext cx="2107674" cy="391495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897" y="3318949"/>
            <a:ext cx="4398217" cy="329866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57"/>
          <a:stretch/>
        </p:blipFill>
        <p:spPr>
          <a:xfrm rot="5400000">
            <a:off x="3726669" y="2778932"/>
            <a:ext cx="3834652" cy="384270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5317" y="3204231"/>
            <a:ext cx="3901007" cy="2925755"/>
          </a:xfrm>
          <a:prstGeom prst="rect">
            <a:avLst/>
          </a:prstGeom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881332" y="6584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001327" y="169378"/>
            <a:ext cx="714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Sügér</a:t>
            </a:r>
          </a:p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471219" y="232834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Balin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9627630" y="179953"/>
            <a:ext cx="73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Csuka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236768" y="2374057"/>
            <a:ext cx="81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Harcsa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9672930" y="2949617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Süllő</a:t>
            </a:r>
            <a:endParaRPr lang="hu-HU" dirty="0"/>
          </a:p>
        </p:txBody>
      </p:sp>
      <p:pic>
        <p:nvPicPr>
          <p:cNvPr id="2" name="Hang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59"/>
    </mc:Choice>
    <mc:Fallback>
      <p:transition spd="slow" advTm="11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Versenytársak</a:t>
            </a:r>
            <a:endParaRPr lang="hu-HU" dirty="0"/>
          </a:p>
        </p:txBody>
      </p:sp>
      <p:pic>
        <p:nvPicPr>
          <p:cNvPr id="4" name="Picture 2" descr="L&amp;K WINGED JI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r="4533"/>
          <a:stretch/>
        </p:blipFill>
        <p:spPr bwMode="auto">
          <a:xfrm>
            <a:off x="2052735" y="2363969"/>
            <a:ext cx="2015412" cy="118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ip Scull -   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05"/>
          <a:stretch/>
        </p:blipFill>
        <p:spPr bwMode="auto">
          <a:xfrm>
            <a:off x="4304874" y="2446401"/>
            <a:ext cx="2077272" cy="102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mg.tacklewarehouse.com/watermark/rs.php?path=SS360S-CTI-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7" b="13449"/>
          <a:stretch/>
        </p:blipFill>
        <p:spPr bwMode="auto">
          <a:xfrm>
            <a:off x="6592741" y="2384509"/>
            <a:ext cx="2165731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253297" y="3874906"/>
            <a:ext cx="182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L&amp;K – </a:t>
            </a:r>
            <a:r>
              <a:rPr lang="hu-HU" b="1" dirty="0" err="1" smtClean="0">
                <a:solidFill>
                  <a:srgbClr val="FF0000"/>
                </a:solidFill>
              </a:rPr>
              <a:t>Winged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Jig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168926" y="3874906"/>
            <a:ext cx="234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rgbClr val="FF0000"/>
                </a:solidFill>
              </a:rPr>
              <a:t>Savage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Gear</a:t>
            </a:r>
            <a:r>
              <a:rPr lang="hu-HU" b="1" dirty="0" smtClean="0">
                <a:solidFill>
                  <a:srgbClr val="FF0000"/>
                </a:solidFill>
              </a:rPr>
              <a:t> – </a:t>
            </a:r>
            <a:r>
              <a:rPr lang="hu-HU" b="1" dirty="0" err="1" smtClean="0">
                <a:solidFill>
                  <a:srgbClr val="FF0000"/>
                </a:solidFill>
              </a:rPr>
              <a:t>Lip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Scull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450816" y="3637430"/>
            <a:ext cx="230499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hu-HU" b="1" dirty="0" err="1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Storm</a:t>
            </a:r>
            <a:r>
              <a:rPr lang="hu-HU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hu-HU" b="1" dirty="0" err="1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Searchbait</a:t>
            </a:r>
            <a:r>
              <a:rPr lang="hu-HU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Swimmer</a:t>
            </a:r>
            <a:r>
              <a:rPr lang="hu-HU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Jig</a:t>
            </a:r>
            <a:endParaRPr lang="hu-HU" sz="16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9137146" y="3880395"/>
            <a:ext cx="230499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hu-HU" b="1" dirty="0" err="1" smtClean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Lipped</a:t>
            </a:r>
            <a:r>
              <a:rPr lang="hu-HU" b="1" dirty="0" smtClean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Jig</a:t>
            </a:r>
            <a:endParaRPr lang="hu-HU" sz="1600" b="1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362140"/>
              </p:ext>
            </p:extLst>
          </p:nvPr>
        </p:nvGraphicFramePr>
        <p:xfrm>
          <a:off x="661842" y="4345858"/>
          <a:ext cx="11328875" cy="1956816"/>
        </p:xfrm>
        <a:graphic>
          <a:graphicData uri="http://schemas.openxmlformats.org/drawingml/2006/table">
            <a:tbl>
              <a:tblPr firstRow="1" firstCol="1" bandRow="1"/>
              <a:tblGrid>
                <a:gridCol w="15551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74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40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36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486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3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endParaRPr lang="hu-H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kialakítás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endParaRPr lang="hu-H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típusok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horog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3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ismertség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3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 kapható?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endParaRPr lang="hu-H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4" t="36981" r="17044" b="36855"/>
          <a:stretch/>
        </p:blipFill>
        <p:spPr>
          <a:xfrm>
            <a:off x="8906740" y="2510604"/>
            <a:ext cx="3063598" cy="983377"/>
          </a:xfrm>
          <a:prstGeom prst="rect">
            <a:avLst/>
          </a:prstGeom>
        </p:spPr>
      </p:pic>
      <p:pic>
        <p:nvPicPr>
          <p:cNvPr id="3" name="Hang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2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93"/>
    </mc:Choice>
    <mc:Fallback>
      <p:transition spd="slow" advTm="9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Piac</a:t>
            </a:r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8779139" y="3512746"/>
            <a:ext cx="2781300" cy="2705100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Ellipszis 6"/>
          <p:cNvSpPr/>
          <p:nvPr/>
        </p:nvSpPr>
        <p:spPr>
          <a:xfrm>
            <a:off x="9223052" y="4190926"/>
            <a:ext cx="1943100" cy="2026920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520232" y="4937686"/>
            <a:ext cx="1348740" cy="1280160"/>
          </a:xfrm>
          <a:prstGeom prst="ellipse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9" name="Szövegdoboz 1"/>
          <p:cNvSpPr txBox="1"/>
          <p:nvPr/>
        </p:nvSpPr>
        <p:spPr>
          <a:xfrm>
            <a:off x="9848161" y="3624322"/>
            <a:ext cx="643255" cy="914400"/>
          </a:xfrm>
          <a:prstGeom prst="rect">
            <a:avLst/>
          </a:prstGeom>
        </p:spPr>
        <p:txBody>
          <a:bodyPr wrap="none" rtlCol="0"/>
          <a:lstStyle/>
          <a:p>
            <a:pPr algn="ctr">
              <a:spcAft>
                <a:spcPts val="0"/>
              </a:spcAft>
            </a:pPr>
            <a:r>
              <a:rPr lang="hu-H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endParaRPr lang="hu-H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u-H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700.000</a:t>
            </a:r>
            <a:endParaRPr lang="hu-H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Szövegdoboz 1"/>
          <p:cNvSpPr txBox="1"/>
          <p:nvPr/>
        </p:nvSpPr>
        <p:spPr>
          <a:xfrm>
            <a:off x="9872974" y="4371082"/>
            <a:ext cx="643255" cy="914400"/>
          </a:xfrm>
          <a:prstGeom prst="rect">
            <a:avLst/>
          </a:prstGeom>
        </p:spPr>
        <p:txBody>
          <a:bodyPr wrap="none" rtlCol="0"/>
          <a:lstStyle/>
          <a:p>
            <a:pPr algn="ctr">
              <a:spcAft>
                <a:spcPts val="0"/>
              </a:spcAft>
            </a:pPr>
            <a:r>
              <a:rPr lang="hu-H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endParaRPr lang="hu-H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u-H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600.000</a:t>
            </a:r>
            <a:endParaRPr lang="hu-H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Szövegdoboz 1"/>
          <p:cNvSpPr txBox="1"/>
          <p:nvPr/>
        </p:nvSpPr>
        <p:spPr>
          <a:xfrm>
            <a:off x="9872974" y="5204386"/>
            <a:ext cx="643255" cy="914400"/>
          </a:xfrm>
          <a:prstGeom prst="rect">
            <a:avLst/>
          </a:prstGeom>
        </p:spPr>
        <p:txBody>
          <a:bodyPr wrap="none" rtlCol="0"/>
          <a:lstStyle/>
          <a:p>
            <a:pPr algn="ctr">
              <a:spcAft>
                <a:spcPts val="0"/>
              </a:spcAft>
            </a:pPr>
            <a:r>
              <a:rPr lang="hu-H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endParaRPr lang="hu-H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u-H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400.000</a:t>
            </a:r>
            <a:endParaRPr lang="hu-H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912190" y="2837893"/>
            <a:ext cx="2758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Magyar piac</a:t>
            </a:r>
            <a:endParaRPr lang="hu-HU" sz="3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43625" y="1659784"/>
            <a:ext cx="9233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 smtClean="0"/>
              <a:t>Műcsalik</a:t>
            </a:r>
            <a:r>
              <a:rPr lang="hu-HU" sz="3200" b="1" dirty="0" smtClean="0"/>
              <a:t> globális piaci értéke: 1,36 milliárd </a:t>
            </a:r>
            <a:r>
              <a:rPr lang="hu-HU" sz="3200" b="1" dirty="0"/>
              <a:t>$ (</a:t>
            </a:r>
            <a:r>
              <a:rPr lang="hu-HU" sz="3200" b="1" dirty="0" smtClean="0"/>
              <a:t>2019)</a:t>
            </a:r>
          </a:p>
          <a:p>
            <a:r>
              <a:rPr lang="hu-HU" sz="3200" b="1" dirty="0" smtClean="0"/>
              <a:t>CAGR: 4,1 % (</a:t>
            </a:r>
            <a:r>
              <a:rPr lang="hu-HU" sz="3200" b="1" dirty="0" err="1" smtClean="0"/>
              <a:t>műcsalik</a:t>
            </a:r>
            <a:r>
              <a:rPr lang="hu-HU" sz="3200" b="1" dirty="0" smtClean="0"/>
              <a:t>)</a:t>
            </a:r>
          </a:p>
          <a:p>
            <a:r>
              <a:rPr lang="hu-HU" sz="3200" b="1" dirty="0" smtClean="0"/>
              <a:t>Horgászok száma: &gt;200 millió fő</a:t>
            </a:r>
            <a:endParaRPr lang="hu-HU" sz="3200" b="1" dirty="0"/>
          </a:p>
        </p:txBody>
      </p:sp>
      <p:sp>
        <p:nvSpPr>
          <p:cNvPr id="14" name="Téglalap 13"/>
          <p:cNvSpPr/>
          <p:nvPr/>
        </p:nvSpPr>
        <p:spPr>
          <a:xfrm>
            <a:off x="5277350" y="6252827"/>
            <a:ext cx="6974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/>
              <a:t>Magyar piaci érték: 40 </a:t>
            </a:r>
            <a:r>
              <a:rPr lang="hu-HU" sz="3200" b="1" dirty="0"/>
              <a:t>milliárd </a:t>
            </a:r>
            <a:r>
              <a:rPr lang="hu-HU" sz="3200" b="1" dirty="0" smtClean="0"/>
              <a:t>Ft </a:t>
            </a:r>
            <a:r>
              <a:rPr lang="hu-HU" sz="3200" b="1" dirty="0"/>
              <a:t>(2020)</a:t>
            </a:r>
          </a:p>
        </p:txBody>
      </p:sp>
      <p:pic>
        <p:nvPicPr>
          <p:cNvPr id="3" name="Hang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55"/>
    </mc:Choice>
    <mc:Fallback>
      <p:transition spd="slow" advTm="41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Működés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274" y="2691244"/>
            <a:ext cx="2023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bérgyártás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28997" y="2685470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csomagolás</a:t>
            </a:r>
            <a:endParaRPr lang="hu-HU" sz="3200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2211935" y="2989977"/>
            <a:ext cx="1630392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V="1">
            <a:off x="6031172" y="2503055"/>
            <a:ext cx="1468755" cy="47480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6031172" y="3114668"/>
            <a:ext cx="1468755" cy="40438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7514684" y="2163755"/>
            <a:ext cx="340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f</a:t>
            </a:r>
            <a:r>
              <a:rPr lang="hu-HU" sz="3200" dirty="0" smtClean="0"/>
              <a:t>elhasználók (B2C)</a:t>
            </a:r>
            <a:endParaRPr lang="hu-HU" sz="3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499927" y="3226667"/>
            <a:ext cx="3853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viszonteladók (B2B)</a:t>
            </a:r>
            <a:endParaRPr lang="hu-HU" sz="32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23274" y="5188664"/>
            <a:ext cx="340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2. körös befektetés </a:t>
            </a:r>
            <a:endParaRPr lang="hu-HU" sz="3200" dirty="0"/>
          </a:p>
        </p:txBody>
      </p:sp>
      <p:cxnSp>
        <p:nvCxnSpPr>
          <p:cNvPr id="17" name="Egyenes összekötő nyíllal 16"/>
          <p:cNvCxnSpPr/>
          <p:nvPr/>
        </p:nvCxnSpPr>
        <p:spPr>
          <a:xfrm flipV="1">
            <a:off x="3725972" y="4959632"/>
            <a:ext cx="1468755" cy="47480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3725972" y="5571245"/>
            <a:ext cx="1468755" cy="40438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5295455" y="4602149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gyártás</a:t>
            </a:r>
            <a:endParaRPr lang="hu-HU" sz="32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295454" y="5607757"/>
            <a:ext cx="4670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+ gyártás más cégeknek</a:t>
            </a:r>
            <a:endParaRPr lang="hu-HU" sz="3200" dirty="0"/>
          </a:p>
        </p:txBody>
      </p:sp>
      <p:pic>
        <p:nvPicPr>
          <p:cNvPr id="6" name="Hang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4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85"/>
    </mc:Choice>
    <mc:Fallback>
      <p:transition spd="slow" advTm="16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Bevételek és kiadások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37666" y="1690689"/>
            <a:ext cx="5725902" cy="4633870"/>
          </a:xfrm>
          <a:prstGeom prst="rect">
            <a:avLst/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492413" y="1834850"/>
            <a:ext cx="88287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/>
              <a:t>Bevétel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82628" y="2976571"/>
            <a:ext cx="4271875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500 Ft/db</a:t>
            </a:r>
          </a:p>
          <a:p>
            <a:pPr algn="ctr"/>
            <a:endParaRPr lang="hu-HU" dirty="0" smtClean="0"/>
          </a:p>
          <a:p>
            <a:pPr algn="ctr"/>
            <a:endParaRPr lang="hu-HU" dirty="0"/>
          </a:p>
          <a:p>
            <a:pPr algn="ctr"/>
            <a:r>
              <a:rPr lang="hu-HU" sz="2000" b="1" dirty="0" smtClean="0"/>
              <a:t>24.000 db értékesítése = 12.000.000 Ft</a:t>
            </a:r>
          </a:p>
          <a:p>
            <a:pPr algn="ctr"/>
            <a:r>
              <a:rPr lang="hu-HU" dirty="0" smtClean="0"/>
              <a:t>(várhatóan a 2. évben)</a:t>
            </a:r>
          </a:p>
          <a:p>
            <a:pPr algn="ctr"/>
            <a:endParaRPr lang="hu-HU" b="1" dirty="0"/>
          </a:p>
          <a:p>
            <a:pPr algn="ctr"/>
            <a:endParaRPr lang="hu-HU" b="1" dirty="0"/>
          </a:p>
          <a:p>
            <a:pPr algn="ctr"/>
            <a:r>
              <a:rPr lang="hu-HU" b="1" dirty="0" smtClean="0"/>
              <a:t>1 horgásznak nem elég 1 db termék!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5891450" y="1690688"/>
            <a:ext cx="6247210" cy="4633870"/>
          </a:xfrm>
          <a:prstGeom prst="rect">
            <a:avLst/>
          </a:prstGeom>
          <a:solidFill>
            <a:srgbClr val="FF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8495972" y="1834850"/>
            <a:ext cx="1016625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/>
              <a:t>Kiadások</a:t>
            </a:r>
            <a:endParaRPr lang="hu-HU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42881"/>
              </p:ext>
            </p:extLst>
          </p:nvPr>
        </p:nvGraphicFramePr>
        <p:xfrm>
          <a:off x="6256004" y="2268044"/>
          <a:ext cx="5496560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3425825"/>
                <a:gridCol w="2070735"/>
              </a:tblGrid>
              <a:tr h="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Munkabér </a:t>
                      </a:r>
                      <a:r>
                        <a:rPr lang="hu-HU" sz="1200" kern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2 főre </a:t>
                      </a: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1 évig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kern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5.000.000 </a:t>
                      </a: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Ft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hu-HU" sz="12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Marketing (az induláshoz)</a:t>
                      </a:r>
                      <a:endParaRPr lang="hu-HU" sz="1200" kern="5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1.000.000 </a:t>
                      </a:r>
                      <a:r>
                        <a:rPr lang="hu-HU" sz="1200" kern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Ft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hu-HU" sz="12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Cég alapítás </a:t>
                      </a:r>
                      <a:endParaRPr lang="hu-HU" sz="1200" kern="5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100.000 Ft</a:t>
                      </a:r>
                      <a:endParaRPr lang="hu-HU" sz="1200" kern="5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 </a:t>
                      </a:r>
                      <a:endParaRPr lang="hu-HU" sz="1200" kern="5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hu-HU" sz="12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Könyvelő 1 évre</a:t>
                      </a:r>
                      <a:endParaRPr lang="hu-HU" sz="1200" kern="5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150.000 Ft</a:t>
                      </a:r>
                      <a:endParaRPr lang="hu-HU" sz="1200" kern="5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hu-HU" sz="12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Dizájn (weboldal, webshop, névjegykártya, logó, stb.) </a:t>
                      </a:r>
                      <a:endParaRPr lang="hu-HU" sz="1200" kern="5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300.000 Ft </a:t>
                      </a:r>
                      <a:endParaRPr lang="hu-HU" sz="1200" kern="5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hu-HU" sz="12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Gyártás egyszeri kiadásai (CNC gép VAGY szerszámköltség)</a:t>
                      </a:r>
                      <a:endParaRPr lang="hu-HU" sz="1200" kern="5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1.500.000 Ft</a:t>
                      </a:r>
                      <a:endParaRPr lang="hu-HU" sz="1200" kern="5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Gyártás 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Horog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Mangal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Ólomöntés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Mangal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Terelőlapka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Mangal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Csomagolás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Zacskózás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Mangal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hu-HU" sz="12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Eurofül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Mangal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BOPP tasak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Mangal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Tűzőkapocs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Mangal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 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Összesen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1</a:t>
                      </a:r>
                      <a:r>
                        <a:rPr lang="hu-HU" sz="1200" kern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0.000 </a:t>
                      </a: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db gyártása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 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15 Ft/db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75 Ft/db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1 Ft/db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 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25 Ft/db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16 Ft/db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1 Ft/db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1 Ft/db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 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134 Ft/db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kern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1.500.000 </a:t>
                      </a:r>
                      <a:r>
                        <a:rPr lang="hu-HU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Ft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hu-HU" sz="12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Összesen</a:t>
                      </a:r>
                      <a:endParaRPr lang="hu-HU" sz="1200" kern="5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hu-HU" sz="1200" b="1" kern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12.000.000 </a:t>
                      </a:r>
                      <a:r>
                        <a:rPr lang="hu-HU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Ft</a:t>
                      </a:r>
                      <a:endParaRPr lang="hu-HU" sz="1200" kern="50" dirty="0">
                        <a:effectLst/>
                        <a:latin typeface="Cambria" panose="020405030504060302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Hang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0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41"/>
    </mc:Choice>
    <mc:Fallback>
      <p:transition spd="slow" advTm="25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Csapat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523967" y="2106186"/>
            <a:ext cx="1605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Rácz Bálint </a:t>
            </a:r>
          </a:p>
          <a:p>
            <a:endParaRPr lang="hu-HU" sz="2400" dirty="0" smtClean="0"/>
          </a:p>
        </p:txBody>
      </p:sp>
      <p:sp>
        <p:nvSpPr>
          <p:cNvPr id="5" name="Téglalap 4"/>
          <p:cNvSpPr/>
          <p:nvPr/>
        </p:nvSpPr>
        <p:spPr>
          <a:xfrm>
            <a:off x="3295934" y="1690688"/>
            <a:ext cx="14949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sz="2400" dirty="0" smtClean="0"/>
          </a:p>
          <a:p>
            <a:r>
              <a:rPr lang="hu-HU" sz="2400" dirty="0" smtClean="0"/>
              <a:t>Góra Valér</a:t>
            </a:r>
            <a:endParaRPr lang="hu-HU" sz="2400" dirty="0"/>
          </a:p>
        </p:txBody>
      </p:sp>
      <p:sp>
        <p:nvSpPr>
          <p:cNvPr id="6" name="Téglalap 5"/>
          <p:cNvSpPr/>
          <p:nvPr/>
        </p:nvSpPr>
        <p:spPr>
          <a:xfrm>
            <a:off x="2778292" y="5044936"/>
            <a:ext cx="25302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Projektgazda</a:t>
            </a:r>
          </a:p>
          <a:p>
            <a:r>
              <a:rPr lang="hu-HU" dirty="0" smtClean="0"/>
              <a:t>Biológus</a:t>
            </a:r>
          </a:p>
          <a:p>
            <a:r>
              <a:rPr lang="hu-HU" dirty="0" smtClean="0"/>
              <a:t>15 év horgász tapasztalat</a:t>
            </a:r>
          </a:p>
          <a:p>
            <a:r>
              <a:rPr lang="hu-HU" dirty="0" smtClean="0"/>
              <a:t>Piacismeret</a:t>
            </a:r>
          </a:p>
        </p:txBody>
      </p:sp>
      <p:sp>
        <p:nvSpPr>
          <p:cNvPr id="7" name="Téglalap 6"/>
          <p:cNvSpPr/>
          <p:nvPr/>
        </p:nvSpPr>
        <p:spPr>
          <a:xfrm>
            <a:off x="6787101" y="5044936"/>
            <a:ext cx="25020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Gépészmérnök</a:t>
            </a:r>
          </a:p>
          <a:p>
            <a:r>
              <a:rPr lang="hu-HU" dirty="0" smtClean="0"/>
              <a:t>KTK hallgató</a:t>
            </a:r>
          </a:p>
          <a:p>
            <a:r>
              <a:rPr lang="hu-HU" dirty="0" smtClean="0"/>
              <a:t>Gyártástechnikai ismeret</a:t>
            </a:r>
          </a:p>
          <a:p>
            <a:r>
              <a:rPr lang="hu-HU" dirty="0"/>
              <a:t>Vállalkozás </a:t>
            </a:r>
            <a:r>
              <a:rPr lang="hu-HU" dirty="0" smtClean="0"/>
              <a:t>tulajdonosa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 r="14012"/>
          <a:stretch/>
        </p:blipFill>
        <p:spPr>
          <a:xfrm>
            <a:off x="6907174" y="2485106"/>
            <a:ext cx="2468203" cy="250522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47"/>
          <a:stretch/>
        </p:blipFill>
        <p:spPr>
          <a:xfrm rot="16200000">
            <a:off x="2790804" y="2588318"/>
            <a:ext cx="2505222" cy="2298799"/>
          </a:xfrm>
          <a:prstGeom prst="rect">
            <a:avLst/>
          </a:prstGeom>
        </p:spPr>
      </p:pic>
      <p:pic>
        <p:nvPicPr>
          <p:cNvPr id="3" name="Hang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9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820"/>
    </mc:Choice>
    <mc:Fallback>
      <p:transition spd="slow" advTm="37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239</Words>
  <Application>Microsoft Office PowerPoint</Application>
  <PresentationFormat>Szélesvásznú</PresentationFormat>
  <Paragraphs>144</Paragraphs>
  <Slides>9</Slides>
  <Notes>0</Notes>
  <HiddenSlides>0</HiddenSlides>
  <MMClips>9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Lucida Sans Unicode</vt:lpstr>
      <vt:lpstr>Mangal</vt:lpstr>
      <vt:lpstr>Segoe UI Symbol</vt:lpstr>
      <vt:lpstr>Times New Roman</vt:lpstr>
      <vt:lpstr>Office-téma</vt:lpstr>
      <vt:lpstr>PowerPoint bemutató</vt:lpstr>
      <vt:lpstr>Probléma</vt:lpstr>
      <vt:lpstr>Megoldás</vt:lpstr>
      <vt:lpstr>PowerPoint bemutató</vt:lpstr>
      <vt:lpstr>Versenytársak</vt:lpstr>
      <vt:lpstr>Piac</vt:lpstr>
      <vt:lpstr>Működés</vt:lpstr>
      <vt:lpstr>Bevételek és kiadások</vt:lpstr>
      <vt:lpstr>Csapat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Valér</dc:creator>
  <cp:lastModifiedBy>Valér</cp:lastModifiedBy>
  <cp:revision>26</cp:revision>
  <dcterms:created xsi:type="dcterms:W3CDTF">2021-08-25T11:56:46Z</dcterms:created>
  <dcterms:modified xsi:type="dcterms:W3CDTF">2021-09-06T14:52:39Z</dcterms:modified>
</cp:coreProperties>
</file>